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8"/>
  </p:notesMasterIdLst>
  <p:handoutMasterIdLst>
    <p:handoutMasterId r:id="rId19"/>
  </p:handoutMasterIdLst>
  <p:sldIdLst>
    <p:sldId id="332" r:id="rId7"/>
    <p:sldId id="335" r:id="rId8"/>
    <p:sldId id="343" r:id="rId9"/>
    <p:sldId id="344" r:id="rId10"/>
    <p:sldId id="342" r:id="rId11"/>
    <p:sldId id="340" r:id="rId12"/>
    <p:sldId id="346" r:id="rId13"/>
    <p:sldId id="341" r:id="rId14"/>
    <p:sldId id="345" r:id="rId15"/>
    <p:sldId id="339" r:id="rId16"/>
    <p:sldId id="333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18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the lesson and what it will cover, Learners could discuss or ask question about what the lesson might involve.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365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611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795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991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Learners work through the activity 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8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351225"/>
            <a:ext cx="5045507" cy="1556425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26443-2B67-418B-8D22-41D1561249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260" y="4480074"/>
            <a:ext cx="4268207" cy="289871"/>
          </a:xfrm>
        </p:spPr>
        <p:txBody>
          <a:bodyPr/>
          <a:lstStyle/>
          <a:p>
            <a:r>
              <a:rPr lang="en-GB" dirty="0"/>
              <a:t>Lesson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589" y="592211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97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EC83-93A8-45C8-B3FD-17957AF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D294-2E2E-4DC1-84B9-020DE91CD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 at the Python code and match it to the blocks version</a:t>
            </a:r>
          </a:p>
          <a:p>
            <a:r>
              <a:rPr lang="en-GB" dirty="0"/>
              <a:t>Find out why Indentation is important</a:t>
            </a:r>
          </a:p>
          <a:p>
            <a:r>
              <a:rPr lang="en-GB" dirty="0"/>
              <a:t>Find out what case sensitivity is </a:t>
            </a:r>
          </a:p>
          <a:p>
            <a:r>
              <a:rPr lang="en-GB" dirty="0"/>
              <a:t>Find online the Python syntax for the code block examples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373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30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Introduction to the course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Theory and project </a:t>
            </a:r>
            <a:r>
              <a:rPr lang="en-GB" dirty="0"/>
              <a:t>lessons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Success criteria</a:t>
            </a:r>
          </a:p>
          <a:p>
            <a:pPr>
              <a:spcBef>
                <a:spcPts val="1200"/>
              </a:spcBef>
            </a:pPr>
            <a:r>
              <a:rPr lang="en-GB" dirty="0"/>
              <a:t>Gracious professionalism</a:t>
            </a:r>
          </a:p>
          <a:p>
            <a:pPr>
              <a:spcBef>
                <a:spcPts val="1200"/>
              </a:spcBef>
            </a:pPr>
            <a:r>
              <a:rPr lang="en-GB" dirty="0" err="1">
                <a:latin typeface="Lato" panose="020F0502020204030203" pitchFamily="34" charset="0"/>
              </a:rPr>
              <a:t>Micro:python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/>
              <a:t>Text based vs blocks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7572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5EF9-8720-4D09-8E4A-235D3699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Theory lessons and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EED34-C12D-44E1-BBED-72E46DFB3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180865"/>
            <a:ext cx="5332942" cy="560696"/>
          </a:xfrm>
        </p:spPr>
        <p:txBody>
          <a:bodyPr/>
          <a:lstStyle/>
          <a:p>
            <a:r>
              <a:rPr lang="en-GB" dirty="0"/>
              <a:t>Theory lessons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28D7-02A8-4D1C-8C56-F93FAB25F7D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92125" y="1922336"/>
            <a:ext cx="5332941" cy="4109187"/>
          </a:xfrm>
        </p:spPr>
        <p:txBody>
          <a:bodyPr/>
          <a:lstStyle/>
          <a:p>
            <a:r>
              <a:rPr lang="en-GB" dirty="0"/>
              <a:t>Learning about core theory </a:t>
            </a:r>
          </a:p>
          <a:p>
            <a:r>
              <a:rPr lang="en-GB" dirty="0"/>
              <a:t>Covers computational techniques</a:t>
            </a:r>
          </a:p>
          <a:p>
            <a:r>
              <a:rPr lang="en-GB" dirty="0"/>
              <a:t>Includes activities with success criteria</a:t>
            </a:r>
          </a:p>
          <a:p>
            <a:r>
              <a:rPr lang="en-GB" dirty="0"/>
              <a:t>Typically done individually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8022-9417-49EA-9D29-D4C9FBDD7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4" y="1180865"/>
            <a:ext cx="5332942" cy="560696"/>
          </a:xfrm>
        </p:spPr>
        <p:txBody>
          <a:bodyPr/>
          <a:lstStyle/>
          <a:p>
            <a:r>
              <a:rPr lang="en-GB" dirty="0"/>
              <a:t>Projects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1802DC-069D-4EAE-BECB-3DA3DADDCA1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39947" y="1922335"/>
            <a:ext cx="5332941" cy="4109187"/>
          </a:xfrm>
        </p:spPr>
        <p:txBody>
          <a:bodyPr/>
          <a:lstStyle/>
          <a:p>
            <a:r>
              <a:rPr lang="en-GB" dirty="0"/>
              <a:t>Group tasks (typically groups of 4)</a:t>
            </a:r>
          </a:p>
          <a:p>
            <a:r>
              <a:rPr lang="en-GB" dirty="0"/>
              <a:t>Requires teamwork and communication</a:t>
            </a:r>
          </a:p>
          <a:p>
            <a:r>
              <a:rPr lang="en-GB" dirty="0"/>
              <a:t>Must work in parallel</a:t>
            </a:r>
          </a:p>
          <a:p>
            <a:r>
              <a:rPr lang="en-GB" dirty="0"/>
              <a:t>Clear success criteria for both software and hardware</a:t>
            </a:r>
          </a:p>
          <a:p>
            <a:r>
              <a:rPr lang="en-GB" dirty="0"/>
              <a:t>Typically involves designing and building a product to solve a problem</a:t>
            </a:r>
          </a:p>
        </p:txBody>
      </p:sp>
    </p:spTree>
    <p:extLst>
      <p:ext uri="{BB962C8B-B14F-4D97-AF65-F5344CB8AC3E}">
        <p14:creationId xmlns:p14="http://schemas.microsoft.com/office/powerpoint/2010/main" val="319587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743E-1683-4A26-A504-89215BA0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8EEF1-1583-4E7B-9372-E03F143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These are the key objectives for the lesson/project </a:t>
            </a:r>
          </a:p>
          <a:p>
            <a:r>
              <a:rPr lang="en-GB" dirty="0"/>
              <a:t>You need to plan your time to meet these criteria</a:t>
            </a:r>
          </a:p>
          <a:p>
            <a:r>
              <a:rPr lang="en-GB" dirty="0"/>
              <a:t>Use these to check progress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102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5AD3-E3CE-4228-9863-98953120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Blocks to code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7EF132-43A2-490D-BE98-772D857886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02828" y="2681433"/>
            <a:ext cx="5370060" cy="991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from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E84B5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microbit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import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scroll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"Hello!"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9D744-2E48-4D44-8828-36CF6AF0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1960903"/>
            <a:ext cx="4015798" cy="2432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E1896-913B-447E-8CB0-03ED460B83C8}"/>
              </a:ext>
            </a:extLst>
          </p:cNvPr>
          <p:cNvSpPr txBox="1"/>
          <p:nvPr/>
        </p:nvSpPr>
        <p:spPr>
          <a:xfrm>
            <a:off x="5108207" y="2758378"/>
            <a:ext cx="621323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6600" b="1" dirty="0">
                <a:solidFill>
                  <a:schemeClr val="tx2"/>
                </a:solidFill>
                <a:latin typeface="+mn-lt"/>
                <a:ea typeface="+mn-ea"/>
              </a:rPr>
              <a:t>=</a:t>
            </a:r>
            <a:endParaRPr lang="en-GB" sz="66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41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7032-2566-454D-818D-3FFEDA0E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Indentation for formatting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8F66E90-E5B4-4A7B-A76C-749E18E133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17496" y="1275413"/>
            <a:ext cx="3542846" cy="27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from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E84B5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microbit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import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 marL="0" lvl="0" indent="0" eaLnBrk="0" hangingPunct="0">
              <a:spcBef>
                <a:spcPct val="3000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"09090:</a:t>
            </a:r>
            <a:r>
              <a:rPr lang="en-US" altLang="en-US" sz="1800" dirty="0">
                <a:solidFill>
                  <a:srgbClr val="4070A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4070A0"/>
              </a:solidFill>
              <a:effectLst/>
              <a:latin typeface="Courier New" panose="02070309020205020404" pitchFamily="49" charset="0"/>
              <a:ea typeface="SFMono-Regular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		"09090:"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		"09090:"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		"99999:"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70A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		"09990"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C0C2B-9165-424F-B7B9-76564859211D}"/>
              </a:ext>
            </a:extLst>
          </p:cNvPr>
          <p:cNvSpPr txBox="1"/>
          <p:nvPr/>
        </p:nvSpPr>
        <p:spPr>
          <a:xfrm>
            <a:off x="1988456" y="5239536"/>
            <a:ext cx="113501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spcBef>
                <a:spcPct val="30000"/>
              </a:spcBef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boat</a:t>
            </a:r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4070A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"09090:""09090:"</a:t>
            </a:r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4070A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"09090:"</a:t>
            </a:r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4070A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"99999:"</a:t>
            </a:r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4070A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"09990"</a:t>
            </a:r>
            <a:r>
              <a:rPr lang="en-US" altLang="en-US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F542B-3502-4A4D-BC7E-5578BA4E47B0}"/>
              </a:ext>
            </a:extLst>
          </p:cNvPr>
          <p:cNvSpPr txBox="1"/>
          <p:nvPr/>
        </p:nvSpPr>
        <p:spPr>
          <a:xfrm>
            <a:off x="5067596" y="4115841"/>
            <a:ext cx="1130004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6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0043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983C-3212-4681-9360-A202319F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Indentation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42E9C1-11FB-4E58-9270-EDAB5F023F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5619" y="2030157"/>
            <a:ext cx="5568832" cy="279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from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E84B5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microbit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import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while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button_a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is_pressed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():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HAPPY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	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elif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button_b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is_pressed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(): </a:t>
            </a:r>
          </a:p>
          <a:p>
            <a:pPr marL="0" lvl="0" indent="0" eaLnBrk="0" hangingPunct="0">
              <a:spcBef>
                <a:spcPct val="30000"/>
              </a:spcBef>
              <a:spcAft>
                <a:spcPct val="0"/>
              </a:spcAft>
              <a:buClrTx/>
              <a:buNone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	</a:t>
            </a:r>
            <a:r>
              <a:rPr lang="en-US" alt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en-US" altLang="en-US" sz="18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</a:t>
            </a:r>
            <a:r>
              <a:rPr lang="en-US" alt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n-US" altLang="en-US" sz="18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SAD</a:t>
            </a: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solidFill>
                  <a:srgbClr val="404040"/>
                </a:solidFill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	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else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New" panose="02070309020205020404" pitchFamily="49" charset="0"/>
                <a:ea typeface="SFMono-Regular"/>
                <a:cs typeface="Courier New" panose="02070309020205020404" pitchFamily="49" charset="0"/>
              </a:rPr>
              <a:t>()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CA222-8310-4DF9-80F9-5553DF63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480" y="439965"/>
            <a:ext cx="4854806" cy="5480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F5C40A-CADF-4D56-9846-FFB320676BCC}"/>
              </a:ext>
            </a:extLst>
          </p:cNvPr>
          <p:cNvSpPr txBox="1"/>
          <p:nvPr/>
        </p:nvSpPr>
        <p:spPr>
          <a:xfrm>
            <a:off x="6096000" y="2971952"/>
            <a:ext cx="621323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6600" b="1" dirty="0">
                <a:solidFill>
                  <a:schemeClr val="tx2"/>
                </a:solidFill>
                <a:latin typeface="+mn-lt"/>
                <a:ea typeface="+mn-ea"/>
              </a:rPr>
              <a:t>=</a:t>
            </a:r>
            <a:endParaRPr lang="en-GB" sz="66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3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B68A9-622D-414B-8743-EA01EC4D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sensitivity and special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ACFE6-2378-4C6D-B005-EFD81FC1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Microbit</a:t>
            </a:r>
            <a:r>
              <a:rPr lang="en-GB" dirty="0"/>
              <a:t>, </a:t>
            </a:r>
            <a:r>
              <a:rPr lang="en-GB" dirty="0" err="1"/>
              <a:t>microbit</a:t>
            </a:r>
            <a:r>
              <a:rPr lang="en-GB" dirty="0"/>
              <a:t> and </a:t>
            </a:r>
            <a:r>
              <a:rPr lang="en-GB" dirty="0" err="1"/>
              <a:t>microBit</a:t>
            </a:r>
            <a:r>
              <a:rPr lang="en-GB" dirty="0"/>
              <a:t> are all different things!</a:t>
            </a:r>
          </a:p>
          <a:p>
            <a:r>
              <a:rPr lang="en-GB" dirty="0"/>
              <a:t>If you get a ‘</a:t>
            </a:r>
            <a:r>
              <a:rPr lang="en-GB" dirty="0" err="1"/>
              <a:t>NameError</a:t>
            </a:r>
            <a:r>
              <a:rPr lang="en-GB" dirty="0"/>
              <a:t>’ then you have mistyped something.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‘,” and : are all special characters, ensure you haven’t added them by mistake or have missed them where they are needed</a:t>
            </a:r>
          </a:p>
          <a:p>
            <a:r>
              <a:rPr lang="en-GB" dirty="0"/>
              <a:t>Be careful with full stops (.) as these will confuse Python if you use them inappropriately</a:t>
            </a:r>
          </a:p>
        </p:txBody>
      </p:sp>
    </p:spTree>
    <p:extLst>
      <p:ext uri="{BB962C8B-B14F-4D97-AF65-F5344CB8AC3E}">
        <p14:creationId xmlns:p14="http://schemas.microsoft.com/office/powerpoint/2010/main" val="273834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74026-63EE-440F-AD42-48EE8E74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33B2A-7B92-41C7-8790-FD1E4BB11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 needs you to type in the code perfectly</a:t>
            </a:r>
          </a:p>
          <a:p>
            <a:r>
              <a:rPr lang="en-GB" dirty="0"/>
              <a:t>It will display error messages and try to tell you what line the error is on (this isn’t always right!)</a:t>
            </a:r>
          </a:p>
          <a:p>
            <a:r>
              <a:rPr lang="en-GB" dirty="0"/>
              <a:t>If you get a </a:t>
            </a:r>
            <a:r>
              <a:rPr lang="en-GB" dirty="0" err="1"/>
              <a:t>SyntaxError</a:t>
            </a:r>
            <a:r>
              <a:rPr lang="en-GB" dirty="0"/>
              <a:t> then you have typed something that Python doesn’t understand</a:t>
            </a:r>
          </a:p>
          <a:p>
            <a:endParaRPr lang="en-GB" dirty="0"/>
          </a:p>
          <a:p>
            <a:r>
              <a:rPr lang="en-GB" dirty="0"/>
              <a:t>If the micro:bit freezes – </a:t>
            </a:r>
            <a:r>
              <a:rPr lang="en-GB" b="1" dirty="0"/>
              <a:t>turn it off and on again </a:t>
            </a:r>
            <a:r>
              <a:rPr lang="en-GB" dirty="0"/>
              <a:t>(power cycle)</a:t>
            </a:r>
          </a:p>
        </p:txBody>
      </p:sp>
    </p:spTree>
    <p:extLst>
      <p:ext uri="{BB962C8B-B14F-4D97-AF65-F5344CB8AC3E}">
        <p14:creationId xmlns:p14="http://schemas.microsoft.com/office/powerpoint/2010/main" val="1449973463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449</Words>
  <Application>Microsoft Office PowerPoint</Application>
  <PresentationFormat>Widescreen</PresentationFormat>
  <Paragraphs>77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Lato</vt:lpstr>
      <vt:lpstr>Wingdings</vt:lpstr>
      <vt:lpstr>1_Arm_PPT_Public</vt:lpstr>
      <vt:lpstr>Getting Started</vt:lpstr>
      <vt:lpstr>What the Lesson Will Cover</vt:lpstr>
      <vt:lpstr>Theory lessons and project</vt:lpstr>
      <vt:lpstr>Success criteria</vt:lpstr>
      <vt:lpstr>Blocks to code</vt:lpstr>
      <vt:lpstr>Indentation for formatting</vt:lpstr>
      <vt:lpstr>Indentation </vt:lpstr>
      <vt:lpstr>Case sensitivity and special characters</vt:lpstr>
      <vt:lpstr>Troubleshooting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2021-04-13T12:39:37Z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